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58" r:id="rId4"/>
    <p:sldId id="264" r:id="rId5"/>
    <p:sldId id="260" r:id="rId6"/>
    <p:sldId id="266" r:id="rId7"/>
    <p:sldId id="271" r:id="rId8"/>
    <p:sldId id="272" r:id="rId9"/>
    <p:sldId id="265" r:id="rId10"/>
    <p:sldId id="267" r:id="rId11"/>
    <p:sldId id="268" r:id="rId12"/>
    <p:sldId id="269" r:id="rId13"/>
    <p:sldId id="270" r:id="rId14"/>
    <p:sldId id="273" r:id="rId15"/>
    <p:sldId id="275" r:id="rId16"/>
    <p:sldId id="274" r:id="rId17"/>
    <p:sldId id="259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4E9D"/>
    <a:srgbClr val="0A34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69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58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08BED-45E0-4146-9AA3-E286E1EBEF6C}" type="datetimeFigureOut">
              <a:rPr lang="ru-RU" smtClean="0"/>
              <a:t>18.05.2022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528FBB-DDA8-4C6B-9714-1F3B95845B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71002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ED3EB-E41D-4FB3-B6F8-255DC8B7A271}" type="datetimeFigureOut">
              <a:rPr lang="ru-BY" smtClean="0"/>
              <a:t>18.05.2022</a:t>
            </a:fld>
            <a:endParaRPr lang="ru-B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B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8FF6A-3AE6-4E98-874F-F211D836AC6C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798331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httparchive.org/reports/page-weight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royal.pingdom.com/webpages-are-getting-larger-every-year-and-heres-why-it-matters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4572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Стремительный рост технологий в последнее время приводит к тому, что то, что еще недавно было фантастикой, сейчас внедряется в обыденную жизнь и становится привычным инструментом работы. </a:t>
            </a:r>
            <a:endParaRPr lang="ru-BY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indent="4572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Возрастающие требования к программному обеспечению приводят к необходимости пересмотра и развития архитектур и подходов к проектированию и разработке информационных систем.</a:t>
            </a:r>
            <a:endParaRPr lang="ru-BY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indent="4572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Использование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микросервисной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архитектуры при разработке приложений является сегодня популярным подходом к созданию современных приложений. Она позволяет органично проводить горизонтальное масштабирование приложений и возлагает на команду разработчиков полную ответственность за разработанный сервис.</a:t>
            </a:r>
          </a:p>
          <a:p>
            <a:pPr marL="0" marR="0" lvl="0" indent="45720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ru-BY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Микросервисная</a:t>
            </a:r>
            <a:r>
              <a:rPr lang="ru-BY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архитектура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MSA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r>
              <a:rPr lang="ru-BY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стиль разработки ПО, заключающийся в разбиении монолита системы на отдельные компоненты, которые представляют собой независимые сервисы.</a:t>
            </a:r>
            <a:endParaRPr lang="ru-BY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indent="4572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endParaRPr lang="ru-BY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ru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8FF6A-3AE6-4E98-874F-F211D836AC6C}" type="slidenum">
              <a:rPr lang="ru-BY" smtClean="0"/>
              <a:t>3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978250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</a:pPr>
            <a:r>
              <a:rPr lang="ru-RU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Преимущества </a:t>
            </a:r>
            <a:r>
              <a:rPr lang="ru-RU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микросервисной</a:t>
            </a:r>
            <a:r>
              <a:rPr lang="ru-RU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архитектуры</a:t>
            </a:r>
            <a:endParaRPr lang="ru-BY" sz="1800" b="1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228600">
              <a:lnSpc>
                <a:spcPct val="150000"/>
              </a:lnSpc>
              <a:spcBef>
                <a:spcPts val="0"/>
              </a:spcBef>
              <a:spcAft>
                <a:spcPts val="2250"/>
              </a:spcAft>
            </a:pPr>
            <a:r>
              <a:rPr lang="ru-BY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Преимущества </a:t>
            </a:r>
            <a:r>
              <a:rPr lang="ru-BY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микросервисов</a:t>
            </a:r>
            <a:r>
              <a:rPr lang="ru-BY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оказались достаточно сильны, чтобы такие крупные корпоративные игроки как Amazon, </a:t>
            </a:r>
            <a:r>
              <a:rPr lang="ru-BY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Netflix</a:t>
            </a:r>
            <a:r>
              <a:rPr lang="ru-BY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или eBay внедрили их в свои системы.</a:t>
            </a:r>
            <a:endParaRPr lang="ru-BY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15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BY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Высокая отказоустойчивость:</a:t>
            </a:r>
            <a:r>
              <a:rPr lang="ru-BY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при падении одного из сервисов, все остальные остаются в строю. </a:t>
            </a:r>
            <a:endParaRPr lang="ru-BY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15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BY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Гибкость:</a:t>
            </a:r>
            <a:r>
              <a:rPr lang="ru-BY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можно попробовать внедрить новую технологи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ю малыми усилиями</a:t>
            </a:r>
            <a:r>
              <a:rPr lang="ru-BY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Это будет значительно быстрее и, при неудаче, откатить изменения просто. </a:t>
            </a:r>
            <a:endParaRPr lang="ru-BY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15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BY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Простота:</a:t>
            </a:r>
            <a:r>
              <a:rPr lang="ru-BY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чем меньше кода тем проще программистам разобраться, что и как работает.</a:t>
            </a:r>
            <a:endParaRPr lang="ru-BY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15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BY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Масштабируемость.</a:t>
            </a:r>
            <a:r>
              <a:rPr lang="ru-BY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Самые необходимые и нужные сервисы можно дополнить и расширить, когда появится такая необходимость.</a:t>
            </a:r>
            <a:endParaRPr lang="ru-BY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15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Многоязычность.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Прелесть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микросервисов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в том, что мы можем писать каждый сервис на отдельной языке программирования.</a:t>
            </a:r>
            <a:endParaRPr lang="ru-BY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</a:pPr>
            <a:r>
              <a:rPr lang="ru-RU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Недостатки </a:t>
            </a:r>
            <a:r>
              <a:rPr lang="ru-RU" sz="1800" b="1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микросервисной</a:t>
            </a:r>
            <a:r>
              <a:rPr lang="ru-RU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архитектуры</a:t>
            </a:r>
            <a:endParaRPr lang="ru-BY" sz="1800" b="1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228600">
              <a:lnSpc>
                <a:spcPct val="150000"/>
              </a:lnSpc>
              <a:spcBef>
                <a:spcPts val="0"/>
              </a:spcBef>
              <a:spcAft>
                <a:spcPts val="2250"/>
              </a:spcAft>
            </a:pPr>
            <a:r>
              <a:rPr lang="ru-BY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Несмотря на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популярность</a:t>
            </a:r>
            <a:r>
              <a:rPr lang="ru-BY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и большое количество плюсов </a:t>
            </a:r>
            <a:r>
              <a:rPr lang="ru-BY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микросервисной</a:t>
            </a:r>
            <a:r>
              <a:rPr lang="ru-BY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архитектуры, она обладает и минусами.</a:t>
            </a:r>
            <a:endParaRPr lang="ru-BY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15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Сообщение между самими сервисами сложное.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Так как каждый функциональный элемент изолирован, требуется особая тщательность при построении между ними грамотной коммуникации, ведь им в любом случае придётся обмениваться запросами и ответами друг с другом.</a:t>
            </a:r>
            <a:endParaRPr lang="ru-BY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15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Рост числа сервисов также влечет за собой и </a:t>
            </a:r>
            <a:r>
              <a:rPr 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рост числа баз данных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с которыми эти сервисы соотносятся.</a:t>
            </a:r>
            <a:endParaRPr lang="ru-BY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15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Сложность тестирования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выражается в том, что сначала нужно отдельно разбираться с каждым сервисом, а потом тестировать корректное взаимодействие его с другими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микросервисами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ru-BY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15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Не для всех.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Микросервисы хуже подходят для использования внутри отдельных организаций, для них они могут оказаться неоправданно сложными в применении, в то время как для массовых интернет-сервисов или видеосервисов они подходят отлично.</a:t>
            </a:r>
            <a:endParaRPr lang="ru-BY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 fontAlgn="base">
              <a:lnSpc>
                <a:spcPct val="150000"/>
              </a:lnSpc>
              <a:spcBef>
                <a:spcPts val="0"/>
              </a:spcBef>
              <a:spcAft>
                <a:spcPts val="15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BY" sz="1800" b="1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Цена</a:t>
            </a:r>
            <a:r>
              <a:rPr lang="ru-RU" sz="180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ru-BY" sz="1800" dirty="0" err="1">
                <a:solidFill>
                  <a:srgbClr val="44444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Микросервис</a:t>
            </a:r>
            <a:r>
              <a:rPr lang="ru-BY" sz="1800" dirty="0">
                <a:solidFill>
                  <a:srgbClr val="444444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стоит дорого</a:t>
            </a:r>
            <a:endParaRPr lang="ru-BY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ru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8FF6A-3AE6-4E98-874F-F211D836AC6C}" type="slidenum">
              <a:rPr lang="ru-BY" smtClean="0"/>
              <a:t>5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009307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BY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Микросервисы хуже подходят для использования в качестве архитектуры для разработки корпоративных информационных систем. В таком варианте мы получим излишне сложную с точки зрения эксплуатации и сопровождении систему. А увеличение эксплуатационных затрат не окупится за счет преимуществ использования </a:t>
            </a:r>
            <a:r>
              <a:rPr lang="ru-BY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микросервисной</a:t>
            </a:r>
            <a:r>
              <a:rPr lang="ru-BY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архитектуры, поскольку они не проявятся в полной мере внутри одной, даже крупной организации.</a:t>
            </a:r>
            <a:endParaRPr lang="ru-BY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ru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8FF6A-3AE6-4E98-874F-F211D836AC6C}" type="slidenum">
              <a:rPr lang="ru-BY" smtClean="0"/>
              <a:t>6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881685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В 2010 году средний размер веб-страницы составлял 481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кБ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. В 2019 — уже 1936.7 </a:t>
            </a:r>
            <a:r>
              <a:rPr lang="ru-RU" b="0" i="0" dirty="0" err="1">
                <a:solidFill>
                  <a:srgbClr val="111111"/>
                </a:solidFill>
                <a:effectLst/>
                <a:latin typeface="-apple-system"/>
              </a:rPr>
              <a:t>кБ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 (</a:t>
            </a:r>
            <a:r>
              <a:rPr lang="ru-RU" b="0" i="0" u="none" strike="noStrike" dirty="0">
                <a:solidFill>
                  <a:srgbClr val="548EAA"/>
                </a:solidFill>
                <a:effectLst/>
                <a:latin typeface="-apple-system"/>
                <a:hlinkClick r:id="rId3"/>
              </a:rPr>
              <a:t>подробная статистика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). За последние три года значение этого показателя выросло на 314.7%. Как показывают исследования, </a:t>
            </a:r>
            <a:r>
              <a:rPr lang="ru-RU" b="0" i="0" u="none" strike="noStrike" dirty="0">
                <a:solidFill>
                  <a:srgbClr val="548EAA"/>
                </a:solidFill>
                <a:effectLst/>
                <a:latin typeface="-apple-system"/>
                <a:hlinkClick r:id="rId4"/>
              </a:rPr>
              <a:t>тенденция к увеличению размера веб-страниц сохраняется</a:t>
            </a:r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.</a:t>
            </a:r>
          </a:p>
          <a:p>
            <a:endParaRPr lang="ru-RU" b="0" i="0" dirty="0">
              <a:solidFill>
                <a:srgbClr val="111111"/>
              </a:solidFill>
              <a:effectLst/>
              <a:latin typeface="-apple-system"/>
            </a:endParaRPr>
          </a:p>
          <a:p>
            <a:endParaRPr lang="ru-RU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ru-RU" b="0" i="0" dirty="0">
                <a:solidFill>
                  <a:srgbClr val="111111"/>
                </a:solidFill>
                <a:effectLst/>
                <a:latin typeface="-apple-system"/>
              </a:rPr>
              <a:t>Один из надёжных способов решения этой проблемы ― использование сетей доставки контента (Content Delivery Networks, CDN).</a:t>
            </a:r>
            <a:endParaRPr lang="ru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8FF6A-3AE6-4E98-874F-F211D836AC6C}" type="slidenum">
              <a:rPr lang="ru-BY" smtClean="0"/>
              <a:t>13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877471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4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96507" y="2877025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96507" y="5356700"/>
            <a:ext cx="9144000" cy="106057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359" y="49428"/>
            <a:ext cx="4219065" cy="676326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07" y="616580"/>
            <a:ext cx="3359616" cy="85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09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9AE-B1BE-4482-B55A-9912495899F3}" type="datetimeFigureOut">
              <a:rPr lang="ru-RU" smtClean="0"/>
              <a:t>18.05.2022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0489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9AE-B1BE-4482-B55A-9912495899F3}" type="datetimeFigureOut">
              <a:rPr lang="ru-RU" smtClean="0"/>
              <a:t>18.05.2022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564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 userDrawn="1"/>
        </p:nvSpPr>
        <p:spPr>
          <a:xfrm>
            <a:off x="0" y="0"/>
            <a:ext cx="12192000" cy="856735"/>
          </a:xfrm>
          <a:prstGeom prst="rect">
            <a:avLst/>
          </a:prstGeom>
          <a:solidFill>
            <a:srgbClr val="144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76103" y="42516"/>
            <a:ext cx="6559379" cy="771697"/>
          </a:xfrm>
        </p:spPr>
        <p:txBody>
          <a:bodyPr>
            <a:normAutofit/>
          </a:bodyPr>
          <a:lstStyle>
            <a:lvl1pPr algn="r">
              <a:defRPr sz="3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6532604"/>
            <a:ext cx="12192000" cy="333633"/>
          </a:xfrm>
          <a:prstGeom prst="rect">
            <a:avLst/>
          </a:prstGeom>
          <a:solidFill>
            <a:srgbClr val="144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07" y="153315"/>
            <a:ext cx="2160994" cy="550097"/>
          </a:xfrm>
          <a:prstGeom prst="rect">
            <a:avLst/>
          </a:prstGeom>
        </p:spPr>
      </p:pic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7" y="1145224"/>
            <a:ext cx="10892609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20423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9AE-B1BE-4482-B55A-9912495899F3}" type="datetimeFigureOut">
              <a:rPr lang="ru-RU" smtClean="0"/>
              <a:t>18.05.2022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511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9AE-B1BE-4482-B55A-9912495899F3}" type="datetimeFigureOut">
              <a:rPr lang="ru-RU" smtClean="0"/>
              <a:t>18.05.2022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6190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9AE-B1BE-4482-B55A-9912495899F3}" type="datetimeFigureOut">
              <a:rPr lang="ru-RU" smtClean="0"/>
              <a:t>18.05.2022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7010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9AE-B1BE-4482-B55A-9912495899F3}" type="datetimeFigureOut">
              <a:rPr lang="ru-RU" smtClean="0"/>
              <a:t>18.05.2022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221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9AE-B1BE-4482-B55A-9912495899F3}" type="datetimeFigureOut">
              <a:rPr lang="ru-RU" smtClean="0"/>
              <a:t>18.05.2022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388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9AE-B1BE-4482-B55A-9912495899F3}" type="datetimeFigureOut">
              <a:rPr lang="ru-RU" smtClean="0"/>
              <a:t>18.05.2022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7043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9AE-B1BE-4482-B55A-9912495899F3}" type="datetimeFigureOut">
              <a:rPr lang="ru-RU" smtClean="0"/>
              <a:t>18.05.2022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4142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B99AE-B1BE-4482-B55A-9912495899F3}" type="datetimeFigureOut">
              <a:rPr lang="ru-RU" smtClean="0"/>
              <a:t>18.05.2022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4088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87749" y="3322338"/>
            <a:ext cx="9144000" cy="1692169"/>
          </a:xfrm>
        </p:spPr>
        <p:txBody>
          <a:bodyPr>
            <a:normAutofit/>
          </a:bodyPr>
          <a:lstStyle/>
          <a:p>
            <a:r>
              <a:rPr lang="ru-RU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Реализация приложения на микросервисной архитектуре с использованием Microsoft Azure</a:t>
            </a:r>
            <a:endParaRPr lang="ru-RU" sz="7200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be-BY" sz="1800" dirty="0"/>
              <a:t>Доскоч Роман Дмитриевич</a:t>
            </a:r>
          </a:p>
          <a:p>
            <a:r>
              <a:rPr lang="be-BY" sz="1800" dirty="0"/>
              <a:t>Научный руководитель: кандидат технических наук, доцент И.С.Войтешенко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001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50417-9D5E-872D-1734-1AE11B66C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3th Party On-</a:t>
            </a:r>
            <a:r>
              <a:rPr lang="en-US" dirty="0" err="1"/>
              <a:t>Permises</a:t>
            </a:r>
            <a:r>
              <a:rPr lang="en-US" dirty="0"/>
              <a:t> Live Encoder</a:t>
            </a:r>
            <a:endParaRPr lang="ru-B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1F04D-1784-621B-7ECD-161EAAAFF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1145224"/>
            <a:ext cx="10892609" cy="2348474"/>
          </a:xfrm>
        </p:spPr>
        <p:txBody>
          <a:bodyPr>
            <a:normAutofit/>
          </a:bodyPr>
          <a:lstStyle/>
          <a:p>
            <a:r>
              <a:rPr lang="ru-RU" dirty="0"/>
              <a:t>Нам </a:t>
            </a:r>
            <a:r>
              <a:rPr lang="ru-RU" dirty="0" err="1"/>
              <a:t>понадобяться</a:t>
            </a:r>
            <a:r>
              <a:rPr lang="ru-RU" dirty="0"/>
              <a:t> элементы программного обеспечения для прямой трансляции: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Камера </a:t>
            </a:r>
            <a:r>
              <a:rPr lang="ru-RU"/>
              <a:t>записывающая потоковое </a:t>
            </a:r>
            <a:r>
              <a:rPr lang="ru-RU" dirty="0"/>
              <a:t>видео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Локальный программный кодировщик, который кодирует поток с нашей камеры и отправляет его в службу потокового вещания Media Services через протокол обмена сообщениями в реальном времени (RTMP). Самым популярным вариантом считается </a:t>
            </a:r>
            <a:r>
              <a:rPr lang="en-US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Open Broadcaster Software 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(OBS studio)</a:t>
            </a:r>
            <a:endParaRPr lang="ru-BY" dirty="0"/>
          </a:p>
        </p:txBody>
      </p:sp>
      <p:pic>
        <p:nvPicPr>
          <p:cNvPr id="2050" name="Picture 2" descr="Open Broadcaster Software — Википедия">
            <a:extLst>
              <a:ext uri="{FF2B5EF4-FFF2-40B4-BE49-F238E27FC236}">
                <a16:creationId xmlns:a16="http://schemas.microsoft.com/office/drawing/2014/main" id="{BB2061D4-B724-3472-5A62-8FFE95D1B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378" y="353301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Как выбрать камеру для видео: фотокамера или видеокамера? -  Фотосклад.Эксперт">
            <a:extLst>
              <a:ext uri="{FF2B5EF4-FFF2-40B4-BE49-F238E27FC236}">
                <a16:creationId xmlns:a16="http://schemas.microsoft.com/office/drawing/2014/main" id="{6FEE2DC5-64A8-0A3F-8ED9-9EB319351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120" y="3265680"/>
            <a:ext cx="4284453" cy="267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Плюс — Википедия">
            <a:extLst>
              <a:ext uri="{FF2B5EF4-FFF2-40B4-BE49-F238E27FC236}">
                <a16:creationId xmlns:a16="http://schemas.microsoft.com/office/drawing/2014/main" id="{55AD6697-1607-6A77-7327-4CF723A9D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849" y="3949686"/>
            <a:ext cx="1433151" cy="143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570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631A3-3C93-26CC-6226-C36928FEA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Azure Blob storage</a:t>
            </a:r>
            <a:endParaRPr lang="ru-B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6DA60D-F80E-6B8D-59B6-15C05BF7F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6470" y="1732865"/>
            <a:ext cx="4779266" cy="3392270"/>
          </a:xfrm>
        </p:spPr>
        <p:txBody>
          <a:bodyPr>
            <a:normAutofit/>
          </a:bodyPr>
          <a:lstStyle/>
          <a:p>
            <a:r>
              <a:rPr lang="ru-RU" sz="28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Хранит большие объемы неструктурированных данных, таких как текстовые или двоичные данные, к которым можно получить доступ из любой точки мира через HTTP или HTTPS. </a:t>
            </a:r>
            <a:endParaRPr lang="ru-BY" sz="2800" dirty="0"/>
          </a:p>
        </p:txBody>
      </p:sp>
      <p:pic>
        <p:nvPicPr>
          <p:cNvPr id="3076" name="Picture 4" descr="Using Azure Blob Storage In Scheduled Tasks | Notificare">
            <a:extLst>
              <a:ext uri="{FF2B5EF4-FFF2-40B4-BE49-F238E27FC236}">
                <a16:creationId xmlns:a16="http://schemas.microsoft.com/office/drawing/2014/main" id="{A7B77F2B-781C-44AC-7BDF-7649E173B8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8" t="20360" b="17850"/>
          <a:stretch/>
        </p:blipFill>
        <p:spPr bwMode="auto">
          <a:xfrm>
            <a:off x="226130" y="2156605"/>
            <a:ext cx="6590340" cy="217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693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5F6A8-EBF7-0118-B2FB-028BB1BE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Media Services</a:t>
            </a:r>
            <a:endParaRPr lang="ru-B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FC745-A9C5-04E4-3E10-150494147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1577" y="1196108"/>
            <a:ext cx="5469687" cy="478199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Предоставляет возможность приема, кодирования, предварительного просмотра, хранения и доставки содержимого потоковой трансляции.</a:t>
            </a:r>
            <a:endParaRPr lang="en-US" sz="2400" b="0" i="0" dirty="0">
              <a:solidFill>
                <a:srgbClr val="171717"/>
              </a:solidFill>
              <a:effectLst/>
              <a:latin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Динамические события, выходные данные и конечные точки потоковой передачи обрабатывают функции потоковой передачи, включая прием, форматирование, DVR, безопасность, масштабируемость и избыточность.</a:t>
            </a:r>
            <a:endParaRPr lang="ru-BY" sz="2400" dirty="0"/>
          </a:p>
        </p:txBody>
      </p:sp>
      <p:pic>
        <p:nvPicPr>
          <p:cNvPr id="5122" name="Picture 2" descr="What is Azure Media Services? - DevOpsSchool.com">
            <a:extLst>
              <a:ext uri="{FF2B5EF4-FFF2-40B4-BE49-F238E27FC236}">
                <a16:creationId xmlns:a16="http://schemas.microsoft.com/office/drawing/2014/main" id="{3FEBF348-C4A4-F873-D9E5-1D641B644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416" y="1196108"/>
            <a:ext cx="5469686" cy="265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101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Что такое CDN? Сеть доставки контента? | Website Rating">
            <a:extLst>
              <a:ext uri="{FF2B5EF4-FFF2-40B4-BE49-F238E27FC236}">
                <a16:creationId xmlns:a16="http://schemas.microsoft.com/office/drawing/2014/main" id="{14834949-B22A-360A-6E0F-72EC4765D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31" y="2845369"/>
            <a:ext cx="5072332" cy="305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54FD2B-2BD3-128E-9124-0B7C5FD72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Streaming endpoint &amp; CDN</a:t>
            </a:r>
            <a:endParaRPr lang="ru-B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07B62-03C4-5300-7330-C124064154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wrap="square">
            <a:noAutofit/>
          </a:bodyPr>
          <a:lstStyle/>
          <a:p>
            <a:r>
              <a:rPr lang="en-US" sz="2400" b="1" dirty="0"/>
              <a:t>Streaming endpoint</a:t>
            </a:r>
            <a:r>
              <a:rPr lang="ru-RU" sz="2400" b="1" dirty="0"/>
              <a:t> </a:t>
            </a:r>
            <a:r>
              <a:rPr lang="ru-RU" sz="24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представляет службу потоковой передачи, которая может доставлять содержимое непосредственно в клиентское приложение проигрывателя или в сеть доставки содержимого (</a:t>
            </a:r>
            <a:r>
              <a:rPr lang="ru-RU" sz="2400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CDN</a:t>
            </a:r>
            <a:r>
              <a:rPr lang="ru-RU" sz="24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) для дальнейшего распространения.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2A9030-3738-A33F-30FA-19FA2900D589}"/>
              </a:ext>
            </a:extLst>
          </p:cNvPr>
          <p:cNvSpPr txBox="1"/>
          <p:nvPr/>
        </p:nvSpPr>
        <p:spPr>
          <a:xfrm>
            <a:off x="5909094" y="2984740"/>
            <a:ext cx="59522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0" dirty="0">
                <a:solidFill>
                  <a:srgbClr val="111111"/>
                </a:solidFill>
                <a:effectLst/>
                <a:latin typeface="-apple-system"/>
              </a:rPr>
              <a:t>CDN (Content Delivery Network)</a:t>
            </a:r>
            <a:r>
              <a:rPr lang="ru-RU" sz="2400" b="0" i="0" dirty="0">
                <a:solidFill>
                  <a:srgbClr val="111111"/>
                </a:solidFill>
                <a:effectLst/>
                <a:latin typeface="-apple-system"/>
              </a:rPr>
              <a:t> — это географически распределённая сетевая инфраструктура, обеспечивающая быструю доставку контента пользователям веб-сервисов и сайтов. Входящие в состав CDN </a:t>
            </a:r>
            <a:r>
              <a:rPr lang="ru-RU" sz="2400" b="0" i="0" dirty="0" err="1">
                <a:solidFill>
                  <a:srgbClr val="111111"/>
                </a:solidFill>
                <a:effectLst/>
                <a:latin typeface="-apple-system"/>
              </a:rPr>
              <a:t>cерверы</a:t>
            </a:r>
            <a:r>
              <a:rPr lang="ru-RU" sz="2400" b="0" i="0" dirty="0">
                <a:solidFill>
                  <a:srgbClr val="111111"/>
                </a:solidFill>
                <a:effectLst/>
                <a:latin typeface="-apple-system"/>
              </a:rPr>
              <a:t> географически располагаются таким образом, чтобы сделать время ответа для пользователей сайта минимальным.</a:t>
            </a:r>
            <a:endParaRPr lang="ru-BY" sz="2400" dirty="0"/>
          </a:p>
          <a:p>
            <a:endParaRPr lang="ru-BY" sz="2400" dirty="0"/>
          </a:p>
        </p:txBody>
      </p:sp>
    </p:spTree>
    <p:extLst>
      <p:ext uri="{BB962C8B-B14F-4D97-AF65-F5344CB8AC3E}">
        <p14:creationId xmlns:p14="http://schemas.microsoft.com/office/powerpoint/2010/main" val="3519065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64581-E78A-E28D-57F8-694FD5634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Azure Media Player</a:t>
            </a:r>
            <a:endParaRPr lang="ru-B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0B2427-1D63-2619-9106-F87722524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8981" y="1145224"/>
            <a:ext cx="6668219" cy="2451991"/>
          </a:xfrm>
        </p:spPr>
        <p:txBody>
          <a:bodyPr>
            <a:normAutofit/>
          </a:bodyPr>
          <a:lstStyle/>
          <a:p>
            <a:r>
              <a:rPr lang="ru-RU" sz="24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Использует отраслевые стандарты, такие как HTML5 (MSE/EME), для предоставления расширенной адаптивной потоковой передачи. Независимо от используемой технологии воспроизведения разработчики имеют единый интерфейс JavaScript для доступа к API</a:t>
            </a:r>
            <a:endParaRPr lang="ru-BY" sz="2400" dirty="0"/>
          </a:p>
        </p:txBody>
      </p:sp>
      <p:pic>
        <p:nvPicPr>
          <p:cNvPr id="7170" name="Picture 2" descr="Azure Media Services (@MSFTAzureMedia) / Twitter">
            <a:extLst>
              <a:ext uri="{FF2B5EF4-FFF2-40B4-BE49-F238E27FC236}">
                <a16:creationId xmlns:a16="http://schemas.microsoft.com/office/drawing/2014/main" id="{932567DB-57E4-FFB0-548A-099E61A65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456" y="998575"/>
            <a:ext cx="3400246" cy="3400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Azure Media Player gets user interface enhancements in first update">
            <a:extLst>
              <a:ext uri="{FF2B5EF4-FFF2-40B4-BE49-F238E27FC236}">
                <a16:creationId xmlns:a16="http://schemas.microsoft.com/office/drawing/2014/main" id="{95EA5E72-2D12-1567-E9A5-97B4B29F5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981" y="3738086"/>
            <a:ext cx="6668219" cy="272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44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68C37-F784-1A4C-34E3-BAECE72B2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743D82-2DEC-B4DA-5B02-832842F789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/>
          </a:p>
        </p:txBody>
      </p:sp>
      <p:pic>
        <p:nvPicPr>
          <p:cNvPr id="4" name="3к13грДоскоч Роман_Видео">
            <a:hlinkClick r:id="" action="ppaction://media"/>
            <a:extLst>
              <a:ext uri="{FF2B5EF4-FFF2-40B4-BE49-F238E27FC236}">
                <a16:creationId xmlns:a16="http://schemas.microsoft.com/office/drawing/2014/main" id="{029AA969-E24B-431F-3DCA-6800060480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37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E1062-0CA3-60A2-0F22-0FC652732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Итог</a:t>
            </a:r>
            <a:endParaRPr lang="ru-B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95BFA7-312C-6142-973E-309C628F4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695" y="1955517"/>
            <a:ext cx="10892609" cy="294696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0" i="0" dirty="0">
                <a:solidFill>
                  <a:srgbClr val="111111"/>
                </a:solidFill>
                <a:effectLst/>
                <a:latin typeface="-apple-system"/>
              </a:rPr>
              <a:t>Платформа </a:t>
            </a:r>
            <a:r>
              <a:rPr lang="ru-RU" sz="2400" b="0" i="0" dirty="0" err="1">
                <a:solidFill>
                  <a:srgbClr val="111111"/>
                </a:solidFill>
                <a:effectLst/>
                <a:latin typeface="-apple-system"/>
              </a:rPr>
              <a:t>Azure</a:t>
            </a:r>
            <a:r>
              <a:rPr lang="ru-RU" sz="2400" b="0" i="0" dirty="0">
                <a:solidFill>
                  <a:srgbClr val="111111"/>
                </a:solidFill>
                <a:effectLst/>
                <a:latin typeface="-apple-system"/>
              </a:rPr>
              <a:t> Media Services это простая и удобная облачная служба для обработки и доставки на устройства видео и других мультимедиа данных. Она позволяет в несколько кликов подготовить видео к публикации на разных устройствах, при этом можно быть уверенным, что на любом девайсе под разные операционные системы это видео будет проигрываться корректно.</a:t>
            </a:r>
            <a:endParaRPr lang="en-US" sz="2400" dirty="0">
              <a:solidFill>
                <a:srgbClr val="111111"/>
              </a:solidFill>
              <a:latin typeface="-apple-system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rgbClr val="111111"/>
                </a:solidFill>
                <a:latin typeface="-apple-system"/>
              </a:rPr>
              <a:t>Так же можно сделать вывод что микросервисный подход как нельзя лучше подходит для данного типа задач, помогая распределить нагрузку и увеличить способность к расширению и гибкости разработки.</a:t>
            </a:r>
            <a:endParaRPr lang="en-US" sz="2400" dirty="0">
              <a:solidFill>
                <a:srgbClr val="11111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347249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38965F-9AA9-40E8-8465-3D8C9E2B2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4898F6E-6422-43F7-BA5B-CD90BCBAC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89251" y="2936292"/>
            <a:ext cx="8613498" cy="985416"/>
          </a:xfrm>
        </p:spPr>
        <p:txBody>
          <a:bodyPr>
            <a:normAutofit/>
          </a:bodyPr>
          <a:lstStyle/>
          <a:p>
            <a:pPr algn="ctr"/>
            <a:r>
              <a:rPr lang="ru-RU" sz="3600" dirty="0"/>
              <a:t>Спасибо за внимание</a:t>
            </a:r>
            <a:endParaRPr lang="ru-BY" sz="3600" dirty="0"/>
          </a:p>
        </p:txBody>
      </p:sp>
    </p:spTree>
    <p:extLst>
      <p:ext uri="{BB962C8B-B14F-4D97-AF65-F5344CB8AC3E}">
        <p14:creationId xmlns:p14="http://schemas.microsoft.com/office/powerpoint/2010/main" val="210871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80"/>
    </mc:Choice>
    <mc:Fallback xmlns="">
      <p:transition spd="slow" advTm="2168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7590" y="42516"/>
            <a:ext cx="8757893" cy="771697"/>
          </a:xfrm>
        </p:spPr>
        <p:txBody>
          <a:bodyPr>
            <a:normAutofit/>
          </a:bodyPr>
          <a:lstStyle/>
          <a:p>
            <a:pPr algn="ctr"/>
            <a:r>
              <a:rPr lang="ru-RU" sz="3200" dirty="0"/>
              <a:t>Цель Работы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7" y="1145223"/>
            <a:ext cx="10892609" cy="1908528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rgbClr val="000000"/>
                </a:solidFill>
                <a:ea typeface="Times New Roman" panose="02020603050405020304" pitchFamily="18" charset="0"/>
              </a:rPr>
              <a:t>Разбор такого подхода к проектированию архитектуры как микросервисы.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rgbClr val="000000"/>
                </a:solidFill>
                <a:ea typeface="Times New Roman" panose="02020603050405020304" pitchFamily="18" charset="0"/>
              </a:rPr>
              <a:t>Изучение</a:t>
            </a:r>
            <a:r>
              <a:rPr lang="en-US" sz="2400" dirty="0">
                <a:solidFill>
                  <a:srgbClr val="000000"/>
                </a:solidFill>
                <a:ea typeface="Times New Roman" panose="02020603050405020304" pitchFamily="18" charset="0"/>
              </a:rPr>
              <a:t> </a:t>
            </a:r>
            <a:r>
              <a:rPr lang="ru-RU" sz="2400" dirty="0">
                <a:solidFill>
                  <a:srgbClr val="000000"/>
                </a:solidFill>
                <a:ea typeface="Times New Roman" panose="02020603050405020304" pitchFamily="18" charset="0"/>
              </a:rPr>
              <a:t>трансляции </a:t>
            </a:r>
            <a:r>
              <a:rPr lang="en-US" sz="2400" dirty="0">
                <a:solidFill>
                  <a:srgbClr val="000000"/>
                </a:solidFill>
                <a:ea typeface="Times New Roman" panose="02020603050405020304" pitchFamily="18" charset="0"/>
              </a:rPr>
              <a:t>life events</a:t>
            </a:r>
            <a:r>
              <a:rPr lang="ru-RU" sz="2400" dirty="0">
                <a:solidFill>
                  <a:srgbClr val="000000"/>
                </a:solidFill>
                <a:ea typeface="Times New Roman" panose="02020603050405020304" pitchFamily="18" charset="0"/>
              </a:rPr>
              <a:t>, кодировать, упаковывать и транслировать видео по запросу с помощью </a:t>
            </a:r>
            <a:r>
              <a:rPr lang="en-US" sz="2400" dirty="0">
                <a:solidFill>
                  <a:srgbClr val="000000"/>
                </a:solidFill>
                <a:ea typeface="Times New Roman" panose="02020603050405020304" pitchFamily="18" charset="0"/>
              </a:rPr>
              <a:t>Azure Media Services</a:t>
            </a:r>
            <a:r>
              <a:rPr lang="ru-RU" sz="2400" dirty="0">
                <a:solidFill>
                  <a:srgbClr val="000000"/>
                </a:solidFill>
                <a:ea typeface="Times New Roman" panose="02020603050405020304" pitchFamily="18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rgbClr val="000000"/>
                </a:solidFill>
                <a:ea typeface="Times New Roman" panose="02020603050405020304" pitchFamily="18" charset="0"/>
              </a:rPr>
              <a:t>Реализация</a:t>
            </a:r>
            <a:r>
              <a:rPr lang="ru-RU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сетевого видеочата на платформе </a:t>
            </a:r>
            <a:r>
              <a:rPr lang="en-US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Angular </a:t>
            </a:r>
            <a:r>
              <a:rPr lang="ru-RU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основанного на микросервисной архитектуре с использованием </a:t>
            </a:r>
            <a:r>
              <a:rPr lang="ru-RU" sz="2400" dirty="0" err="1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Azure</a:t>
            </a:r>
            <a:r>
              <a:rPr lang="ru-RU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ea typeface="Times New Roman" panose="02020603050405020304" pitchFamily="18" charset="0"/>
              </a:rPr>
              <a:t>Media Services</a:t>
            </a:r>
            <a:r>
              <a:rPr lang="ru-RU" sz="24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55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CC45A3-2708-40BC-92F9-8E7A562AE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Микросервисы панацея?</a:t>
            </a:r>
            <a:endParaRPr lang="ru-BY" dirty="0"/>
          </a:p>
        </p:txBody>
      </p:sp>
      <p:pic>
        <p:nvPicPr>
          <p:cNvPr id="2050" name="Picture 2" descr="Microservices vs Monolith – a Pragmatic View - Thunes">
            <a:extLst>
              <a:ext uri="{FF2B5EF4-FFF2-40B4-BE49-F238E27FC236}">
                <a16:creationId xmlns:a16="http://schemas.microsoft.com/office/drawing/2014/main" id="{40D7F616-6E93-4EB5-9E62-73F332DD0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92" y="1100831"/>
            <a:ext cx="10913615" cy="518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042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9E869-ACCB-4FF3-BC95-B5525C6F3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B0489E2-A0F6-4513-843C-0DE08110AD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/>
          </a:p>
        </p:txBody>
      </p:sp>
      <p:pic>
        <p:nvPicPr>
          <p:cNvPr id="1026" name="Picture 2" descr="Почему вам не нужны микросервисы | Hexlet: о программировании и IT | Яндекс  Дзен">
            <a:extLst>
              <a:ext uri="{FF2B5EF4-FFF2-40B4-BE49-F238E27FC236}">
                <a16:creationId xmlns:a16="http://schemas.microsoft.com/office/drawing/2014/main" id="{4D810156-6210-420D-B9E8-8E87746F0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21382"/>
            <a:ext cx="11430000" cy="547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57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9E869-ACCB-4FF3-BC95-B5525C6F3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Плюсы и минусы</a:t>
            </a:r>
            <a:endParaRPr lang="ru-BY" dirty="0"/>
          </a:p>
        </p:txBody>
      </p:sp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725D003E-0878-4217-A445-A8BE39EDA5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034973"/>
              </p:ext>
            </p:extLst>
          </p:nvPr>
        </p:nvGraphicFramePr>
        <p:xfrm>
          <a:off x="736847" y="1421002"/>
          <a:ext cx="10919534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59767">
                  <a:extLst>
                    <a:ext uri="{9D8B030D-6E8A-4147-A177-3AD203B41FA5}">
                      <a16:colId xmlns:a16="http://schemas.microsoft.com/office/drawing/2014/main" val="4100316820"/>
                    </a:ext>
                  </a:extLst>
                </a:gridCol>
                <a:gridCol w="5459767">
                  <a:extLst>
                    <a:ext uri="{9D8B030D-6E8A-4147-A177-3AD203B41FA5}">
                      <a16:colId xmlns:a16="http://schemas.microsoft.com/office/drawing/2014/main" val="3009549989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Плюсы</a:t>
                      </a:r>
                      <a:endParaRPr lang="ru-BY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Минусы</a:t>
                      </a:r>
                      <a:endParaRPr lang="ru-BY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425464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Многоязычность</a:t>
                      </a:r>
                    </a:p>
                    <a:p>
                      <a:pPr algn="ctr"/>
                      <a:r>
                        <a:rPr lang="ru-RU" sz="2800" dirty="0"/>
                        <a:t>Масштабируемость</a:t>
                      </a:r>
                    </a:p>
                    <a:p>
                      <a:pPr algn="ctr"/>
                      <a:r>
                        <a:rPr lang="ru-RU" sz="2800" dirty="0"/>
                        <a:t>Отказоустойчивость</a:t>
                      </a:r>
                    </a:p>
                    <a:p>
                      <a:pPr algn="ctr"/>
                      <a:r>
                        <a:rPr lang="ru-RU" sz="2800" dirty="0"/>
                        <a:t>Гибкость</a:t>
                      </a:r>
                    </a:p>
                    <a:p>
                      <a:pPr algn="ctr"/>
                      <a:r>
                        <a:rPr lang="ru-RU" sz="2800" dirty="0"/>
                        <a:t>Легкость</a:t>
                      </a:r>
                      <a:endParaRPr lang="ru-BY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800" dirty="0"/>
                        <a:t>Тестирование</a:t>
                      </a:r>
                    </a:p>
                    <a:p>
                      <a:pPr algn="ctr"/>
                      <a:r>
                        <a:rPr lang="ru-RU" sz="2800" dirty="0"/>
                        <a:t>Память</a:t>
                      </a:r>
                    </a:p>
                    <a:p>
                      <a:pPr algn="ctr"/>
                      <a:r>
                        <a:rPr lang="ru-RU" sz="2800" dirty="0"/>
                        <a:t>Цена</a:t>
                      </a:r>
                    </a:p>
                    <a:p>
                      <a:pPr algn="ctr"/>
                      <a:r>
                        <a:rPr lang="ru-RU" sz="2800" dirty="0"/>
                        <a:t>Коммуникация</a:t>
                      </a:r>
                    </a:p>
                    <a:p>
                      <a:pPr algn="ctr"/>
                      <a:r>
                        <a:rPr lang="ru-RU" sz="2800" dirty="0"/>
                        <a:t>Версионность</a:t>
                      </a:r>
                      <a:endParaRPr lang="ru-BY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05733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9420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6AD18A-7D51-47B4-AB64-2DFEEF45C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Итог </a:t>
            </a:r>
            <a:r>
              <a:rPr lang="ru-RU" dirty="0" err="1"/>
              <a:t>микросервисов</a:t>
            </a:r>
            <a:endParaRPr lang="ru-BY" dirty="0"/>
          </a:p>
        </p:txBody>
      </p:sp>
      <p:pic>
        <p:nvPicPr>
          <p:cNvPr id="3074" name="Picture 2" descr="Как микросервисы и контейнеры повышают эффективность бизнеса | Cloud4Y">
            <a:extLst>
              <a:ext uri="{FF2B5EF4-FFF2-40B4-BE49-F238E27FC236}">
                <a16:creationId xmlns:a16="http://schemas.microsoft.com/office/drawing/2014/main" id="{9FE819D6-28A6-43E6-8A3B-92421257F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21" y="1113315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n open-source benchmark suite for microservices and their  hardware-software implications for cloud &amp;amp; edge systems | the morning paper">
            <a:extLst>
              <a:ext uri="{FF2B5EF4-FFF2-40B4-BE49-F238E27FC236}">
                <a16:creationId xmlns:a16="http://schemas.microsoft.com/office/drawing/2014/main" id="{CBEF1C52-B39D-4A53-818F-FBB8420D3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169" y="1006629"/>
            <a:ext cx="4759510" cy="484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Как мигрировать нагруженный проект на микросервисы: опыт маркетплейса | DOU">
            <a:extLst>
              <a:ext uri="{FF2B5EF4-FFF2-40B4-BE49-F238E27FC236}">
                <a16:creationId xmlns:a16="http://schemas.microsoft.com/office/drawing/2014/main" id="{C578E68E-AA12-4E75-B284-6032EB84A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721" y="4060671"/>
            <a:ext cx="274320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12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9E869-ACCB-4FF3-BC95-B5525C6F3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Приложения видеосвязи</a:t>
            </a:r>
            <a:endParaRPr lang="ru-BY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5A7945-9179-606A-2353-13F6417E2F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17" b="12305"/>
          <a:stretch/>
        </p:blipFill>
        <p:spPr bwMode="auto">
          <a:xfrm>
            <a:off x="197898" y="1095555"/>
            <a:ext cx="5357178" cy="267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6D1361-F9A1-48C3-BF1A-C6566BD514AF}"/>
              </a:ext>
            </a:extLst>
          </p:cNvPr>
          <p:cNvSpPr txBox="1"/>
          <p:nvPr/>
        </p:nvSpPr>
        <p:spPr>
          <a:xfrm>
            <a:off x="5788326" y="1190445"/>
            <a:ext cx="61161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0" i="0" dirty="0">
                <a:solidFill>
                  <a:srgbClr val="404040"/>
                </a:solidFill>
                <a:effectLst/>
                <a:latin typeface="Roboto" panose="02000000000000000000" pitchFamily="2" charset="0"/>
              </a:rPr>
              <a:t>Если вы вдруг обнаружите, что работаете дома или вам будет не хватать общения с другими людьми.</a:t>
            </a:r>
          </a:p>
          <a:p>
            <a:endParaRPr lang="ru-RU" b="0" i="0" dirty="0">
              <a:solidFill>
                <a:srgbClr val="404040"/>
              </a:solidFill>
              <a:effectLst/>
              <a:latin typeface="Roboto" panose="02000000000000000000" pitchFamily="2" charset="0"/>
            </a:endParaRPr>
          </a:p>
          <a:p>
            <a:r>
              <a:rPr lang="ru-RU" b="0" i="0" dirty="0">
                <a:solidFill>
                  <a:srgbClr val="404040"/>
                </a:solidFill>
                <a:effectLst/>
                <a:latin typeface="Roboto" panose="02000000000000000000" pitchFamily="2" charset="0"/>
              </a:rPr>
              <a:t>Видеоконференции могут помочь, позволяя вам разговаривать лицом к лицу, даже если это происходит через экран.</a:t>
            </a:r>
          </a:p>
          <a:p>
            <a:endParaRPr lang="ru-RU" b="0" i="0" dirty="0">
              <a:solidFill>
                <a:srgbClr val="404040"/>
              </a:solidFill>
              <a:effectLst/>
              <a:latin typeface="Roboto" panose="02000000000000000000" pitchFamily="2" charset="0"/>
            </a:endParaRPr>
          </a:p>
          <a:p>
            <a:r>
              <a:rPr lang="ru-RU" b="0" i="0" dirty="0">
                <a:solidFill>
                  <a:srgbClr val="404040"/>
                </a:solidFill>
                <a:effectLst/>
                <a:latin typeface="Roboto" panose="02000000000000000000" pitchFamily="2" charset="0"/>
              </a:rPr>
              <a:t>К счастью, существует множество бесплатных приложений для видеоконференций, которые вы можете использовать для подключения.</a:t>
            </a:r>
          </a:p>
          <a:p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1438700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E83E2-701D-3D48-C41E-FF851B932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Общая идея </a:t>
            </a:r>
            <a:r>
              <a:rPr lang="en-US" dirty="0"/>
              <a:t>Azure Media Service</a:t>
            </a:r>
            <a:endParaRPr lang="ru-BY" dirty="0"/>
          </a:p>
        </p:txBody>
      </p:sp>
      <p:pic>
        <p:nvPicPr>
          <p:cNvPr id="4098" name="Picture 2" descr="Starter's guide to DASH and On-Demand Video Streaming on Azure Media  Services | by Traverous - Official Blog | Medium">
            <a:extLst>
              <a:ext uri="{FF2B5EF4-FFF2-40B4-BE49-F238E27FC236}">
                <a16:creationId xmlns:a16="http://schemas.microsoft.com/office/drawing/2014/main" id="{E7DE8BFC-56C1-2CC6-2DDA-C2291C5B5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621" y="1457055"/>
            <a:ext cx="8440757" cy="394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057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9E869-ACCB-4FF3-BC95-B5525C6F3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Архитектура видеосервиса</a:t>
            </a:r>
            <a:endParaRPr lang="ru-BY" dirty="0"/>
          </a:p>
        </p:txBody>
      </p:sp>
      <p:pic>
        <p:nvPicPr>
          <p:cNvPr id="1026" name="Picture 2" descr="Architecture Diagram">
            <a:extLst>
              <a:ext uri="{FF2B5EF4-FFF2-40B4-BE49-F238E27FC236}">
                <a16:creationId xmlns:a16="http://schemas.microsoft.com/office/drawing/2014/main" id="{A48F3925-EF35-762D-658F-3C414FE13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96" y="1037287"/>
            <a:ext cx="11018808" cy="478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3546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4920</TotalTime>
  <Words>969</Words>
  <Application>Microsoft Office PowerPoint</Application>
  <PresentationFormat>Widescreen</PresentationFormat>
  <Paragraphs>75</Paragraphs>
  <Slides>17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-apple-system</vt:lpstr>
      <vt:lpstr>Arial</vt:lpstr>
      <vt:lpstr>Arial</vt:lpstr>
      <vt:lpstr>Calibri</vt:lpstr>
      <vt:lpstr>Calibri Light</vt:lpstr>
      <vt:lpstr>Roboto</vt:lpstr>
      <vt:lpstr>Segoe UI</vt:lpstr>
      <vt:lpstr>Symbol</vt:lpstr>
      <vt:lpstr>Times New Roman</vt:lpstr>
      <vt:lpstr>Тема Office</vt:lpstr>
      <vt:lpstr>Реализация приложения на микросервисной архитектуре с использованием Microsoft Azure</vt:lpstr>
      <vt:lpstr>Цель Работы</vt:lpstr>
      <vt:lpstr>Микросервисы панацея?</vt:lpstr>
      <vt:lpstr>PowerPoint Presentation</vt:lpstr>
      <vt:lpstr>Плюсы и минусы</vt:lpstr>
      <vt:lpstr>Итог микросервисов</vt:lpstr>
      <vt:lpstr>Приложения видеосвязи</vt:lpstr>
      <vt:lpstr>Общая идея Azure Media Service</vt:lpstr>
      <vt:lpstr>Архитектура видеосервиса</vt:lpstr>
      <vt:lpstr>3th Party On-Permises Live Encoder</vt:lpstr>
      <vt:lpstr>Azure Blob storage</vt:lpstr>
      <vt:lpstr>Media Services</vt:lpstr>
      <vt:lpstr>Streaming endpoint &amp; CDN</vt:lpstr>
      <vt:lpstr>Azure Media Player</vt:lpstr>
      <vt:lpstr>PowerPoint Presentation</vt:lpstr>
      <vt:lpstr>Итог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Roman Doskoch1</cp:lastModifiedBy>
  <cp:revision>44</cp:revision>
  <dcterms:created xsi:type="dcterms:W3CDTF">2019-01-28T06:34:39Z</dcterms:created>
  <dcterms:modified xsi:type="dcterms:W3CDTF">2022-05-18T09:21:09Z</dcterms:modified>
</cp:coreProperties>
</file>